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retendard Bold"/>
      <p:bold r:id="rId29"/>
    </p:embeddedFont>
    <p:embeddedFont>
      <p:font typeface="Pretendard Medium"/>
      <p:bold r:id="rId30"/>
    </p:embeddedFont>
    <p:embeddedFont>
      <p:font typeface="Pretendard Regular"/>
      <p:regular r:id="rId31"/>
    </p:embeddedFont>
    <p:embeddedFont>
      <p:font typeface="Pretendard Black"/>
      <p:bold r:id="rId32"/>
    </p:embeddedFont>
    <p:embeddedFont>
      <p:font typeface="Pretendard SemiBold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32" Target="fonts/font4.fntdata" Type="http://schemas.openxmlformats.org/officeDocument/2006/relationships/font"/><Relationship Id="rId33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3.png" Type="http://schemas.openxmlformats.org/officeDocument/2006/relationships/image"/><Relationship Id="rId4" Target="../media/image1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5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15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2.png" Type="http://schemas.openxmlformats.org/officeDocument/2006/relationships/image"/><Relationship Id="rId4" Target="../media/image17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5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15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5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0.png" Type="http://schemas.openxmlformats.org/officeDocument/2006/relationships/image"/><Relationship Id="rId4" Target="../media/image15.png" Type="http://schemas.openxmlformats.org/officeDocument/2006/relationships/image"/><Relationship Id="rId5" Target="../media/image19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9042400"/>
            <a:ext cx="16941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5300" y="2197100"/>
            <a:ext cx="147701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000" b="false" i="false" u="none" strike="noStrike" spc="-1300">
                <a:solidFill>
                  <a:srgbClr val="FFFFFF"/>
                </a:solidFill>
                <a:latin typeface="Pretendard Bold"/>
              </a:rPr>
              <a:t>Run:Way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2100" y="9220200"/>
            <a:ext cx="4991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2024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년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 2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학기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캡스톤디자인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B(001)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700" y="4406900"/>
            <a:ext cx="13436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3D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키포인트와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각도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분석을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러닝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자세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추정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인공지능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65200" y="6781800"/>
            <a:ext cx="4013200" cy="196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Pretendard Regular"/>
              </a:rPr>
              <a:t>10</a:t>
            </a:r>
            <a:r>
              <a:rPr lang="ko-KR" sz="2500" b="true" i="false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19010744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신동훈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19010821 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박민서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21010901 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안재휘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21010980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김경준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6900" y="69469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7DB249"/>
                </a:solidFill>
                <a:ea typeface="Pretendard Bold"/>
              </a:rPr>
              <a:t>올바른</a:t>
            </a:r>
            <a:r>
              <a:rPr lang="en-US" sz="2200" b="false" i="false" u="none" strike="noStrike">
                <a:solidFill>
                  <a:srgbClr val="7DB24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7DB249"/>
                </a:solidFill>
                <a:ea typeface="Pretendard Bold"/>
              </a:rPr>
              <a:t>자세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46600" y="4648200"/>
            <a:ext cx="5308600" cy="459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2800" y="2387600"/>
            <a:ext cx="5308600" cy="4597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클래스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0400" y="92075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앞으로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기울어짐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3900" y="69469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뒤로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기울어짐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2387600"/>
            <a:ext cx="5308600" cy="459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0">
            <a:off x="-355600" y="-317500"/>
            <a:ext cx="19164300" cy="11010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06300" y="4660900"/>
            <a:ext cx="5308600" cy="459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268200" y="92202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넓은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보폭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56200" y="4038600"/>
            <a:ext cx="7975600" cy="207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프레임마다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DNN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을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거치면</a:t>
            </a:r>
          </a:p>
          <a:p>
            <a:pPr algn="ctr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넓은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보폭의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일부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프레임을</a:t>
            </a:r>
          </a:p>
          <a:p>
            <a:pPr algn="ctr" lvl="0">
              <a:lnSpc>
                <a:spcPct val="11122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올바른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자세로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판별하는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문제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발생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479800"/>
            <a:ext cx="8496300" cy="4572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969500" y="3644900"/>
            <a:ext cx="100076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en-US" sz="3000" b="false" i="false" u="none" strike="noStrike">
                <a:solidFill>
                  <a:srgbClr val="1D32BF"/>
                </a:solidFill>
                <a:latin typeface="Pretendard Bold"/>
              </a:rPr>
              <a:t>LSTM</a:t>
            </a:r>
            <a:r>
              <a:rPr lang="ko-KR" sz="3000" b="false" i="false" u="none" strike="noStrike">
                <a:solidFill>
                  <a:srgbClr val="1D32BF"/>
                </a:solidFill>
                <a:ea typeface="Pretendard Bold"/>
              </a:rPr>
              <a:t>이란</a:t>
            </a:r>
            <a:r>
              <a:rPr lang="en-US" sz="3000" b="false" i="false" u="none" strike="noStrike">
                <a:solidFill>
                  <a:srgbClr val="1D32BF"/>
                </a:solidFill>
                <a:latin typeface="Pretendard Bold"/>
              </a:rPr>
              <a:t>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LSTM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9500" y="4292600"/>
            <a:ext cx="99949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장단기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메모리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(Long Short-Term Memory, LSTM)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순환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신경망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(RNN)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기법의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하나로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셀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입력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게이트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출력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게이트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망각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게이트를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이용해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기존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순환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신경망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(RNN)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문제인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기울기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소멸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문제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(vanishing gradient problem)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방지하도록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787878"/>
                </a:solidFill>
                <a:ea typeface="Pretendard Regular"/>
              </a:rPr>
              <a:t>개발되었다</a:t>
            </a:r>
            <a:r>
              <a:rPr lang="en-US" sz="25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2578100"/>
            <a:ext cx="8267700" cy="3898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91300" y="5803900"/>
            <a:ext cx="72771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데이터셋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구조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87100" y="3644900"/>
            <a:ext cx="6172200" cy="388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188700" y="34798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01:26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76200" y="38989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01:16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1800" y="36957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01:21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02000" y="37338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01:20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17000" y="7467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500" b="false" i="false" u="none" strike="noStrike">
                <a:solidFill>
                  <a:srgbClr val="7DB249"/>
                </a:solidFill>
                <a:latin typeface="Pretendard Bold"/>
              </a:rPr>
              <a:t>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7200" y="7467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500" b="false" i="false" u="none" strike="noStrike">
                <a:solidFill>
                  <a:srgbClr val="FC5230"/>
                </a:solidFill>
                <a:latin typeface="Pretendard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0100" y="7467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500" b="false" i="false" u="none" strike="noStrike">
                <a:solidFill>
                  <a:srgbClr val="FC5230"/>
                </a:solidFill>
                <a:latin typeface="Pretendard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0300" y="7467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500" b="false" i="false" u="none" strike="noStrike">
                <a:solidFill>
                  <a:srgbClr val="FC5230"/>
                </a:solidFill>
                <a:latin typeface="Pretendard Bold"/>
              </a:rPr>
              <a:t>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2222500" y="70612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프레임</a:t>
            </a: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크기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22500" y="7569200"/>
            <a:ext cx="76200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Pretendard Regular"/>
              </a:rPr>
              <a:t>1920 x 1080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5613400" y="70612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초당</a:t>
            </a: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프레임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13400" y="7569200"/>
            <a:ext cx="76200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Pretendard Regular"/>
              </a:rPr>
              <a:t>60fps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2222500" y="85598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영상</a:t>
            </a: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 1</a:t>
            </a: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개당</a:t>
            </a: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길이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22500" y="9067800"/>
            <a:ext cx="76200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Pretendard Regular"/>
              </a:rPr>
              <a:t>10</a:t>
            </a:r>
            <a:r>
              <a:rPr lang="ko-KR" sz="2900" b="false" i="false" u="none" strike="noStrike">
                <a:solidFill>
                  <a:srgbClr val="787878"/>
                </a:solidFill>
                <a:ea typeface="Pretendard Regular"/>
              </a:rPr>
              <a:t>초</a:t>
            </a:r>
            <a:r>
              <a:rPr lang="en-US" sz="29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787878"/>
                </a:solidFill>
                <a:ea typeface="Pretendard Regular"/>
              </a:rPr>
              <a:t>내외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5613400" y="85598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파일</a:t>
            </a: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false" i="false" u="none" strike="noStrike">
                <a:solidFill>
                  <a:srgbClr val="1D32BF"/>
                </a:solidFill>
                <a:ea typeface="Pretendard SemiBold"/>
              </a:rPr>
              <a:t>형식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13400" y="9067800"/>
            <a:ext cx="76200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787878"/>
                </a:solidFill>
                <a:latin typeface="Pretendard Regular"/>
              </a:rPr>
              <a:t>MP4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18900" y="8356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각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클래스별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영상의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길이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31100" y="19939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70900" y="6261100"/>
            <a:ext cx="3314700" cy="331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308100" y="2209800"/>
            <a:ext cx="10490200" cy="1049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66600" y="3098800"/>
            <a:ext cx="8686800" cy="868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3100" y="3810000"/>
            <a:ext cx="100203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총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프레임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x 17(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키포인트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) x 3(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차원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전처리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6900" y="4775200"/>
            <a:ext cx="7010400" cy="481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[[-8.00804992e-06 -1.01644473e-04 -2.35694574e-06]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[-2.51313169e-02 -1.37553420e-02  2.10450217e-01]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[-7.29966909e-02  6.06357098e-01  3.04098785e-01]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[ 7.85135850e-02  1.13445067e+00  3.32932442e-01]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[ 2.51333229e-02  1.37557182e-02 -2.10400552e-01]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[-4.33965296e-01  4.82749164e-01  1.50068432e-01]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[-6.09464943e-02  9.14418399e-01  4.64875996e-01]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[ 8.38108957e-02 -3.03307742e-01 -7.82010704e-02]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[ 2.11378708e-02 -5.89877009e-01 -1.22079745e-01]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[-1.41494706e-01 -6.78799152e-01 -1.60514951e-01]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[-6.98853135e-02 -8.18225443e-01 -1.59519464e-01]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[ 9.76158530e-02 -5.21326780e-01 -3.35518599e-01]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[ 2.47030690e-01 -2.68289804e-01 -3.70805621e-01]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[ 4.97681610e-02  1.74328238e-02 -3.72325093e-01]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[-2.73181079e-03 -5.01191497e-01  9.55009758e-02]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[ 1.88126080e-02 -2.10706130e-01  3.61594826e-01]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 [-1.68180108e-01 -2.06476133e-02  3.98177654e-01]]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95500" y="5435600"/>
            <a:ext cx="7010400" cy="425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[95.34525250579738,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158.9443443629192, 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59.421997307688756, 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107.24906007488254, 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102.0929913304802, 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77.95967649526065, 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152.22446542242392, 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131.71482482533338, 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91.37849864389258, 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95.46313456890458, 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145.3992703576763, 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58.42346191694126, 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105.81602876090783, 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155.7606846499718, </a:t>
            </a:r>
          </a:p>
          <a:p>
            <a:pPr algn="l" lvl="0">
              <a:lnSpc>
                <a:spcPct val="1328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Regular"/>
              </a:rPr>
              <a:t>125.00982693340273]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2200" y="4445000"/>
            <a:ext cx="100203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총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프레임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x 15(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각도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917700"/>
            <a:ext cx="82677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0" y="2387600"/>
            <a:ext cx="10401300" cy="2146300"/>
          </a:xfrm>
          <a:prstGeom prst="rect">
            <a:avLst/>
          </a:prstGeom>
          <a:effectLst>
            <a:outerShdw dir="5400000" dist="0" blurRad="109449">
              <a:srgbClr val="1D32BF">
                <a:alpha val="26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442200" y="2984500"/>
            <a:ext cx="9525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시계열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각도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데이터를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입력으로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사용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각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프레임별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각도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텐서를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시퀀스로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구성하여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패딩을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거친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LSTM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에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입력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270000" y="3136900"/>
            <a:ext cx="457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 spc="-100">
                <a:solidFill>
                  <a:srgbClr val="FFFFFF">
                    <a:alpha val="94118"/>
                  </a:srgbClr>
                </a:solidFill>
                <a:latin typeface="Pretendar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7700" y="3136900"/>
            <a:ext cx="4572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입력</a:t>
            </a:r>
            <a:r>
              <a:rPr lang="en-US" sz="3300" b="false" i="false" u="none" strike="noStrike" spc="-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구조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5588000"/>
            <a:ext cx="431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 spc="-100">
                <a:solidFill>
                  <a:srgbClr val="FFFFFF">
                    <a:alpha val="94118"/>
                  </a:srgbClr>
                </a:solidFill>
                <a:latin typeface="Pretendard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700" y="5588000"/>
            <a:ext cx="45720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레이어</a:t>
            </a:r>
            <a:r>
              <a:rPr lang="en-US" sz="3300" b="false" i="false" u="none" strike="noStrike" spc="-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구성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320800" y="8064500"/>
            <a:ext cx="406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true" i="false" u="none" strike="noStrike" spc="-100">
                <a:solidFill>
                  <a:srgbClr val="FFFFFF">
                    <a:alpha val="94118"/>
                  </a:srgbClr>
                </a:solidFill>
                <a:latin typeface="Pretendard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9600" y="8064500"/>
            <a:ext cx="4597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최적화</a:t>
            </a:r>
            <a:r>
              <a:rPr lang="en-US" sz="3300" b="false" i="false" u="none" strike="noStrike" spc="-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기법</a:t>
            </a:r>
            <a:r>
              <a:rPr lang="en-US" sz="3300" b="false" i="false" u="none" strike="noStrike" spc="-400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손실</a:t>
            </a:r>
            <a:r>
              <a:rPr lang="en-US" sz="3300" b="false" i="false" u="none" strike="noStrike" spc="-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300" b="false" i="false" u="none" strike="noStrike" spc="-400">
                <a:solidFill>
                  <a:srgbClr val="FFFFFF"/>
                </a:solidFill>
                <a:ea typeface="Pretendard Bold"/>
              </a:rPr>
              <a:t>함수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모델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설계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0" y="4813300"/>
            <a:ext cx="10401300" cy="2197100"/>
          </a:xfrm>
          <a:prstGeom prst="rect">
            <a:avLst/>
          </a:prstGeom>
          <a:effectLst>
            <a:outerShdw dir="5400000" dist="0" blurRad="113922">
              <a:srgbClr val="1D32BF">
                <a:alpha val="26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7442200" y="5435600"/>
            <a:ext cx="9525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단일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LSTM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구조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채택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입력층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단일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LSTM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층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완전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연결층으로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구성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0" y="7289800"/>
            <a:ext cx="10401300" cy="2197100"/>
          </a:xfrm>
          <a:prstGeom prst="rect">
            <a:avLst/>
          </a:prstGeom>
          <a:effectLst>
            <a:outerShdw dir="5400000" dist="0" blurRad="113922">
              <a:srgbClr val="1D32BF">
                <a:alpha val="26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7442200" y="7912100"/>
            <a:ext cx="95250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옵티마이저로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Adam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사용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손실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함수로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 CrossEntropy </a:t>
            </a:r>
            <a:r>
              <a:rPr lang="ko-KR" sz="2500" b="false" i="false" u="none" strike="noStrike" spc="-300">
                <a:solidFill>
                  <a:srgbClr val="1D32BF"/>
                </a:solidFill>
                <a:ea typeface="Pretendard Regular"/>
              </a:rPr>
              <a:t>사용</a:t>
            </a:r>
            <a:r>
              <a:rPr lang="en-US" sz="2500" b="false" i="false" u="none" strike="noStrike" spc="-300">
                <a:solidFill>
                  <a:srgbClr val="1D32B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모델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구조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219200" y="6807200"/>
            <a:ext cx="2882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입력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7289800"/>
            <a:ext cx="7277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15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관절</a:t>
            </a: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각도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4445000" y="6807200"/>
            <a:ext cx="2882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45000" y="7289800"/>
            <a:ext cx="7277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4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자세</a:t>
            </a: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787878"/>
                </a:solidFill>
                <a:ea typeface="Pretendard Regular"/>
              </a:rPr>
              <a:t>클래스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219200" y="7950200"/>
            <a:ext cx="2882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은닉층</a:t>
            </a:r>
            <a:r>
              <a:rPr lang="en-US" sz="28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크기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8445500"/>
            <a:ext cx="7277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64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4445000" y="7950200"/>
            <a:ext cx="28829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레이어</a:t>
            </a:r>
            <a:r>
              <a:rPr lang="en-US" sz="2800" b="fals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1D32BF"/>
                </a:solidFill>
                <a:ea typeface="Pretendard SemiBold"/>
              </a:rPr>
              <a:t>개수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5000" y="8445500"/>
            <a:ext cx="7277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787878"/>
                </a:solidFill>
                <a:latin typeface="Pretendard Regular"/>
              </a:rPr>
              <a:t>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00600" y="5778500"/>
            <a:ext cx="72771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616200"/>
            <a:ext cx="7010400" cy="3733800"/>
          </a:xfrm>
          <a:prstGeom prst="rect">
            <a:avLst/>
          </a:prstGeom>
          <a:effectLst>
            <a:outerShdw dir="5400000" dist="0" blurRad="260380">
              <a:srgbClr val="1D32BF">
                <a:alpha val="26000"/>
              </a:srgbClr>
            </a:outerShdw>
          </a:effectLst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21900" y="2730500"/>
            <a:ext cx="7493000" cy="2882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5194300"/>
            <a:ext cx="2209800" cy="3695700"/>
          </a:xfrm>
          <a:prstGeom prst="rect">
            <a:avLst/>
          </a:prstGeom>
          <a:effectLst>
            <a:outerShdw dir="5400000" dist="0" blurRad="122146">
              <a:srgbClr val="1D32BF">
                <a:alpha val="50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9702800" y="5676900"/>
            <a:ext cx="12954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[95.34525250579738,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158.9443443629192, 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59.421997307688756, 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107.24906007488254, 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102.0929913304802, 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77.95967649526065, 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152.22446542242392, 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131.71482482533338, 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91.37849864389258, 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95.46313456890458, 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145.3992703576763, 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58.42346191694126, 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105.81602876090783, 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155.7606846499718, 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125.00982693340273]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09400" y="5194300"/>
            <a:ext cx="2209800" cy="3695700"/>
          </a:xfrm>
          <a:prstGeom prst="rect">
            <a:avLst/>
          </a:prstGeom>
          <a:effectLst>
            <a:outerShdw dir="5400000" dist="0" blurRad="122146">
              <a:srgbClr val="000000">
                <a:alpha val="50000"/>
              </a:srgbClr>
            </a:outerShdw>
          </a:effectLst>
        </p:spPr>
      </p:pic>
      <p:sp>
        <p:nvSpPr>
          <p:cNvPr name="TextBox 26" id="26"/>
          <p:cNvSpPr txBox="true"/>
          <p:nvPr/>
        </p:nvSpPr>
        <p:spPr>
          <a:xfrm rot="0">
            <a:off x="12179300" y="5676900"/>
            <a:ext cx="12954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[104.05182677702815, 114.91420180495811, 72.49436573943863, 143.2386355603343, 99.51244750241302, 80.54569950677566, 145.46351061966766, 156.17453890561518, 93.12389346140915, 97.84802839277894, 152.2316789632079, 77.37278958215508, 94.70609161252038, 176.12727378720646, 46.92062243944978]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98600" y="5194300"/>
            <a:ext cx="2209800" cy="3695700"/>
          </a:xfrm>
          <a:prstGeom prst="rect">
            <a:avLst/>
          </a:prstGeom>
          <a:effectLst>
            <a:outerShdw dir="5400000" dist="0" blurRad="122146">
              <a:srgbClr val="1D32BF">
                <a:alpha val="5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15290800" y="5676900"/>
            <a:ext cx="1778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[0,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0,</a:t>
            </a:r>
          </a:p>
          <a:p>
            <a:pPr algn="l" lvl="0">
              <a:lnSpc>
                <a:spcPct val="1328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0]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98300" y="2438400"/>
            <a:ext cx="723900" cy="723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87500" y="2438400"/>
            <a:ext cx="723900" cy="723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51300" y="2438400"/>
            <a:ext cx="723900" cy="7239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417300" y="2578100"/>
            <a:ext cx="1473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06500" y="2578100"/>
            <a:ext cx="1473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SemiBold"/>
              </a:rPr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93800" y="4445000"/>
            <a:ext cx="87122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3302000"/>
            <a:ext cx="8407400" cy="5346700"/>
          </a:xfrm>
          <a:prstGeom prst="rect">
            <a:avLst/>
          </a:prstGeom>
          <a:effectLst>
            <a:outerShdw dir="5400000" dist="0" blurRad="532926">
              <a:srgbClr val="1D32BF">
                <a:alpha val="26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학습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1912600" y="23495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학습률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2600" y="3086100"/>
            <a:ext cx="2425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0.001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1912600" y="38862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배치</a:t>
            </a:r>
            <a:r>
              <a:rPr lang="en-US" sz="3900" b="false" i="false" u="none" strike="noStrike" spc="-5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크기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2600" y="4622800"/>
            <a:ext cx="2425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4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1912600" y="54356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에포크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12600" y="61595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10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간격으로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10~150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1912600" y="69723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옵티마이저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12600" y="76962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Adam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1912600" y="85090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손실</a:t>
            </a:r>
            <a:r>
              <a:rPr lang="en-US" sz="3900" b="false" i="false" u="none" strike="noStrike" spc="-5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함수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2600" y="92329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CrossEntropy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93800" y="4445000"/>
            <a:ext cx="8712200" cy="871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5600" y="3302000"/>
            <a:ext cx="8407400" cy="5346700"/>
          </a:xfrm>
          <a:prstGeom prst="rect">
            <a:avLst/>
          </a:prstGeom>
          <a:effectLst>
            <a:outerShdw dir="5400000" dist="0" blurRad="506280">
              <a:srgbClr val="1D32BF">
                <a:alpha val="26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학습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1912600" y="23495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학습률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2600" y="3086100"/>
            <a:ext cx="2425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0.001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1912600" y="38862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배치</a:t>
            </a:r>
            <a:r>
              <a:rPr lang="en-US" sz="3900" b="false" i="false" u="none" strike="noStrike" spc="-5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크기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2600" y="4622800"/>
            <a:ext cx="2425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4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11912600" y="54356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에포크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12600" y="61595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10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간격으로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10~150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1912600" y="69723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옵티마이저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12600" y="76962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Adam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1912600" y="8509000"/>
            <a:ext cx="59563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손실</a:t>
            </a:r>
            <a:r>
              <a:rPr lang="en-US" sz="3900" b="false" i="false" u="none" strike="noStrike" spc="-5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900" b="false" i="false" u="none" strike="noStrike" spc="-500">
                <a:solidFill>
                  <a:srgbClr val="1D32BF"/>
                </a:solidFill>
                <a:ea typeface="Pretendard Bold"/>
              </a:rPr>
              <a:t>함수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2600" y="9232900"/>
            <a:ext cx="3429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CrossEntropy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2235200"/>
            <a:ext cx="6972300" cy="523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2235200"/>
            <a:ext cx="6972300" cy="523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94800" y="3200400"/>
            <a:ext cx="673100" cy="265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클래스에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따른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평가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지표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0600" y="8089900"/>
            <a:ext cx="5511800" cy="1219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단일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또는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다중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클래스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영상에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대한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평가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지표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(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백분율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7800" y="8089900"/>
            <a:ext cx="5511800" cy="1219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각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클래스에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대한</a:t>
            </a:r>
          </a:p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평가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지표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종합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지표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870200"/>
            <a:ext cx="7658100" cy="497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54300" y="8153400"/>
            <a:ext cx="5397500" cy="609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400" b="false" i="false" u="none" strike="noStrike">
                <a:solidFill>
                  <a:srgbClr val="1D32BF"/>
                </a:solidFill>
                <a:latin typeface="Pretendard Bold"/>
              </a:rPr>
              <a:t>Confusion Matrix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2578100"/>
            <a:ext cx="6705600" cy="5283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350500" y="8153400"/>
            <a:ext cx="5397500" cy="609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3400" b="false" i="false" u="none" strike="noStrike">
                <a:solidFill>
                  <a:srgbClr val="1D32BF"/>
                </a:solidFill>
                <a:latin typeface="Pretendard Bold"/>
              </a:rPr>
              <a:t>ROC Curve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74500" y="2070100"/>
            <a:ext cx="23368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2870200" y="-13995400"/>
            <a:ext cx="12547600" cy="2473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0100" y="1574800"/>
            <a:ext cx="16687800" cy="1371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700" b="false" i="false" u="none" strike="noStrike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29591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778000" y="3213100"/>
            <a:ext cx="812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100">
                <a:solidFill>
                  <a:srgbClr val="1D32BF"/>
                </a:solidFill>
                <a:latin typeface="Pretendard Black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19600" y="36322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4559300" y="3886200"/>
            <a:ext cx="812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100">
                <a:solidFill>
                  <a:srgbClr val="1D32BF"/>
                </a:solidFill>
                <a:latin typeface="Pretendard Black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82200" y="40259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10121900" y="4267200"/>
            <a:ext cx="812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100">
                <a:solidFill>
                  <a:srgbClr val="1D32BF"/>
                </a:solidFill>
                <a:latin typeface="Pretendard Black"/>
              </a:rPr>
              <a:t>04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75500" y="40259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7315200" y="4279900"/>
            <a:ext cx="812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100">
                <a:solidFill>
                  <a:srgbClr val="1D32BF"/>
                </a:solidFill>
                <a:latin typeface="Pretendard Black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50800" y="36322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12827000" y="3873500"/>
            <a:ext cx="965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100">
                <a:solidFill>
                  <a:srgbClr val="1D32BF"/>
                </a:solidFill>
                <a:latin typeface="Pretendard Black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2959100"/>
            <a:ext cx="1117600" cy="1117600"/>
          </a:xfrm>
          <a:prstGeom prst="rect">
            <a:avLst/>
          </a:prstGeom>
          <a:effectLst>
            <a:outerShdw dir="2700000" dist="0" blurRad="58998">
              <a:srgbClr val="1D32BF">
                <a:alpha val="5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5608300" y="3200400"/>
            <a:ext cx="965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 spc="-200">
                <a:solidFill>
                  <a:srgbClr val="1D32BF"/>
                </a:solidFill>
                <a:latin typeface="Pretendard Black"/>
              </a:rPr>
              <a:t>06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927100" y="45847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1D32BF"/>
                </a:solidFill>
                <a:ea typeface="Pretendard Bold"/>
              </a:rPr>
              <a:t>서론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08400" y="53086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1D32BF"/>
                </a:solidFill>
                <a:ea typeface="Pretendard Bold"/>
              </a:rPr>
              <a:t>모델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64300" y="55626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D32BF"/>
                </a:solidFill>
                <a:ea typeface="Pretendard Bold"/>
              </a:rPr>
              <a:t>데이터셋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71000" y="55626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1D32BF"/>
                </a:solidFill>
                <a:ea typeface="Pretendard Bold"/>
              </a:rPr>
              <a:t>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52300" y="53086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1D32BF"/>
                </a:solidFill>
                <a:ea typeface="Pretendard Bold"/>
              </a:rPr>
              <a:t>결과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33600" y="4584700"/>
            <a:ext cx="2540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1D32BF"/>
                </a:solidFill>
                <a:ea typeface="Pretendard Bold"/>
              </a:rPr>
              <a:t>결론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9800" y="5486400"/>
            <a:ext cx="2514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배경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동기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기존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방법의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한계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21100" y="6210300"/>
            <a:ext cx="25146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기본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클래스</a:t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LSTM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37300" y="6477000"/>
            <a:ext cx="28321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데이터셋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전처리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3700" y="6464300"/>
            <a:ext cx="25146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모델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설계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모델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구조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학습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52300" y="6210300"/>
            <a:ext cx="25146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클래스에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따른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평가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지표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종합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지표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결과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분석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833600" y="5486400"/>
            <a:ext cx="25146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적용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100" b="false" i="false" u="none" strike="noStrike" spc="-20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한계점</a:t>
            </a:r>
          </a:p>
          <a:p>
            <a:pPr algn="ctr" lvl="0">
              <a:lnSpc>
                <a:spcPct val="132800"/>
              </a:lnSpc>
            </a:pPr>
            <a:r>
              <a:rPr lang="ko-KR" sz="2100" b="false" i="false" u="none" strike="noStrike" spc="-200">
                <a:solidFill>
                  <a:srgbClr val="787878"/>
                </a:solidFill>
                <a:ea typeface="Pretendard Medium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2209800"/>
            <a:ext cx="8204200" cy="3517900"/>
          </a:xfrm>
          <a:prstGeom prst="rect">
            <a:avLst/>
          </a:prstGeom>
          <a:effectLst>
            <a:outerShdw dir="5400000" dist="0" blurRad="184711">
              <a:srgbClr val="1D32BF">
                <a:alpha val="26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3700" y="2209800"/>
            <a:ext cx="8204200" cy="3517900"/>
          </a:xfrm>
          <a:prstGeom prst="rect">
            <a:avLst/>
          </a:prstGeom>
          <a:effectLst>
            <a:outerShdw dir="5400000" dist="0" blurRad="184711">
              <a:srgbClr val="1D32BF">
                <a:alpha val="26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6057900"/>
            <a:ext cx="8204200" cy="3517900"/>
          </a:xfrm>
          <a:prstGeom prst="rect">
            <a:avLst/>
          </a:prstGeom>
          <a:effectLst>
            <a:outerShdw dir="5400000" dist="0" blurRad="184711">
              <a:srgbClr val="1D32BF">
                <a:alpha val="26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83700" y="6057900"/>
            <a:ext cx="8204200" cy="3517900"/>
          </a:xfrm>
          <a:prstGeom prst="rect">
            <a:avLst/>
          </a:prstGeom>
          <a:effectLst>
            <a:outerShdw dir="5400000" dist="0" blurRad="184711">
              <a:srgbClr val="1D32BF">
                <a:alpha val="26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결과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2933700"/>
            <a:ext cx="77216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2700" b="false" i="false" u="none" strike="noStrike">
                <a:solidFill>
                  <a:srgbClr val="1D32BF"/>
                </a:solidFill>
                <a:ea typeface="Pretendard Bold"/>
              </a:rPr>
              <a:t>지표</a:t>
            </a:r>
            <a:r>
              <a:rPr lang="en-US" sz="27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1D32BF"/>
                </a:solidFill>
                <a:ea typeface="Pretendard Bold"/>
              </a:rPr>
              <a:t>평가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500" y="3619500"/>
            <a:ext cx="77089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F1-score(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매크로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평균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) 0.91, AUC(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매크로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평균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) 0.99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달성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.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0400" y="2933700"/>
            <a:ext cx="77216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Bold"/>
              </a:rPr>
              <a:t>실시간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Bold"/>
              </a:rPr>
              <a:t>성능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50400" y="3619500"/>
            <a:ext cx="77089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각도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즉각적인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피드백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가능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500" y="6781800"/>
            <a:ext cx="77216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Bold"/>
              </a:rPr>
              <a:t>자세별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Bold"/>
              </a:rPr>
              <a:t>비교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7467600"/>
            <a:ext cx="77089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2, 3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클래스는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대비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5~6%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낮은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F1-score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달성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특히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 3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클래스를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2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클래스로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빈번하게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예측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50400" y="6781800"/>
            <a:ext cx="77216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1220"/>
              </a:lnSpc>
            </a:pPr>
            <a:r>
              <a:rPr lang="ko-KR" sz="2700" b="false" i="false" u="none" strike="noStrike">
                <a:solidFill>
                  <a:srgbClr val="1D32BF"/>
                </a:solidFill>
                <a:ea typeface="Pretendard Bold"/>
              </a:rPr>
              <a:t>개선점</a:t>
            </a:r>
            <a:r>
              <a:rPr lang="en-US" sz="27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1D32BF"/>
                </a:solidFill>
                <a:ea typeface="Pretendard Bold"/>
              </a:rPr>
              <a:t>도출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0400" y="7467600"/>
            <a:ext cx="77089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더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많은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데이터셋에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대한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학습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필요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1D Conv,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앙상블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등으로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모델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구조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개선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787878"/>
                </a:solidFill>
                <a:ea typeface="Pretendard Regular"/>
              </a:rPr>
              <a:t>가능성</a:t>
            </a:r>
            <a:r>
              <a:rPr lang="en-US" sz="23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11800" y="2260600"/>
            <a:ext cx="7264400" cy="7264400"/>
          </a:xfrm>
          <a:prstGeom prst="rect">
            <a:avLst/>
          </a:prstGeom>
          <a:effectLst>
            <a:outerShdw dir="2700000" dist="0" blurRad="722123">
              <a:srgbClr val="1D32B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94700" y="5143500"/>
            <a:ext cx="647700" cy="64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45600" y="5981700"/>
            <a:ext cx="6477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5143500"/>
            <a:ext cx="647700" cy="64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94700" y="5981700"/>
            <a:ext cx="647700" cy="64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58300" y="6019800"/>
            <a:ext cx="622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58300" y="5168900"/>
            <a:ext cx="622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1D32BF"/>
                </a:solidFill>
                <a:latin typeface="Pretendar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7400" y="6019800"/>
            <a:ext cx="622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200">
                <a:solidFill>
                  <a:srgbClr val="1D32BF"/>
                </a:solidFill>
                <a:latin typeface="Pretendar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69000" y="3695700"/>
            <a:ext cx="2819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700">
                <a:solidFill>
                  <a:srgbClr val="1D32BF"/>
                </a:solidFill>
                <a:ea typeface="Pretendard Bold"/>
              </a:rPr>
              <a:t>코칭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5500" y="3479800"/>
            <a:ext cx="403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전문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러닝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코치와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협업하여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자세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교정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프로그램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개발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.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트레이닝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프로그램에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AI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분석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결과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통합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9000" y="7112000"/>
            <a:ext cx="2819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500">
                <a:solidFill>
                  <a:srgbClr val="FFFFFF"/>
                </a:solidFill>
                <a:ea typeface="Pretendard Bold"/>
              </a:rPr>
              <a:t>한계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500" y="7175500"/>
            <a:ext cx="3746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2D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키포인트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추출에서</a:t>
            </a:r>
          </a:p>
          <a:p>
            <a:pPr algn="r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약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14FPS(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한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프레임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처리하는데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약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0.07s)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의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성능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600" y="3695700"/>
            <a:ext cx="2882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500">
                <a:solidFill>
                  <a:srgbClr val="FFFFFF"/>
                </a:solidFill>
                <a:ea typeface="Pretendard Bold"/>
              </a:rPr>
              <a:t>기능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85800" y="3479800"/>
            <a:ext cx="40386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케이던스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보폭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비대칭성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페이스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지면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접촉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시간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등의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기능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추가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1D32BF"/>
                </a:solidFill>
                <a:ea typeface="Pretendard Regular"/>
              </a:rPr>
              <a:t>가능</a:t>
            </a:r>
            <a:r>
              <a:rPr lang="en-US" sz="2600" b="false" i="false" u="none" strike="noStrike">
                <a:solidFill>
                  <a:srgbClr val="1D32BF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600" y="7112000"/>
            <a:ext cx="2882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500">
                <a:solidFill>
                  <a:srgbClr val="1D32BF"/>
                </a:solidFill>
                <a:ea typeface="Pretendard Bold"/>
              </a:rPr>
              <a:t>확장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5800" y="7391400"/>
            <a:ext cx="4038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다양한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스포츠로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확장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가능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.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운동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성과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향상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등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응용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분야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 </a:t>
            </a:r>
            <a:r>
              <a:rPr lang="ko-KR" sz="2600" b="false" i="false" u="none" strike="noStrike" spc="-300">
                <a:solidFill>
                  <a:srgbClr val="1D32BF"/>
                </a:solidFill>
                <a:ea typeface="Pretendard Regular"/>
              </a:rPr>
              <a:t>확대</a:t>
            </a:r>
            <a:r>
              <a:rPr lang="en-US" sz="2600" b="false" i="false" u="none" strike="noStrike" spc="-300">
                <a:solidFill>
                  <a:srgbClr val="1D32BF"/>
                </a:solidFill>
                <a:latin typeface="Pretendard Regular"/>
              </a:rPr>
              <a:t>.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7400" y="5168900"/>
            <a:ext cx="6223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적용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및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한계점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결론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98900" y="6705600"/>
            <a:ext cx="13119100" cy="137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2336800"/>
            <a:ext cx="12407900" cy="1371600"/>
          </a:xfrm>
          <a:prstGeom prst="rect">
            <a:avLst/>
          </a:prstGeom>
          <a:effectLst>
            <a:outerShdw dir="2700000" dist="0" blurRad="96278">
              <a:srgbClr val="1D32B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5245100"/>
            <a:ext cx="12407900" cy="1371600"/>
          </a:xfrm>
          <a:prstGeom prst="rect">
            <a:avLst/>
          </a:prstGeom>
          <a:effectLst>
            <a:outerShdw dir="2700000" dist="0" blurRad="96278">
              <a:srgbClr val="1D32BF">
                <a:alpha val="5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8153400"/>
            <a:ext cx="12407900" cy="1371600"/>
          </a:xfrm>
          <a:prstGeom prst="rect">
            <a:avLst/>
          </a:prstGeom>
          <a:effectLst>
            <a:outerShdw dir="2700000" dist="0" blurRad="96278">
              <a:srgbClr val="1D32BF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98900" y="3797300"/>
            <a:ext cx="13119100" cy="137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53100" y="3009900"/>
            <a:ext cx="9525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53100" y="5918200"/>
            <a:ext cx="9525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53100" y="8826500"/>
            <a:ext cx="9525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47100" y="4457700"/>
            <a:ext cx="9525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47100" y="7366000"/>
            <a:ext cx="9525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451600" y="2806700"/>
            <a:ext cx="7213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적은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데이터셋에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비해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좋은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성능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7000" y="2717800"/>
            <a:ext cx="341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1D32BF"/>
                </a:solidFill>
                <a:ea typeface="Pretendard Bold"/>
              </a:rPr>
              <a:t>성능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0" y="4178300"/>
            <a:ext cx="3721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FFFFFF"/>
                </a:solidFill>
                <a:ea typeface="Pretendard Bold"/>
              </a:rPr>
              <a:t>모델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7000" y="5626100"/>
            <a:ext cx="341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1D32BF"/>
                </a:solidFill>
                <a:ea typeface="Pretendard Bold"/>
              </a:rPr>
              <a:t>제약</a:t>
            </a:r>
            <a:r>
              <a:rPr lang="en-US" sz="3200" b="false" i="false" u="none" strike="noStrike" spc="-4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200" b="false" i="false" u="none" strike="noStrike" spc="-400">
                <a:solidFill>
                  <a:srgbClr val="1D32BF"/>
                </a:solidFill>
                <a:ea typeface="Pretendard Bold"/>
              </a:rPr>
              <a:t>조건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0" y="7086600"/>
            <a:ext cx="3721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FFFFFF"/>
                </a:solidFill>
                <a:ea typeface="Pretendard Bold"/>
              </a:rPr>
              <a:t>실시간</a:t>
            </a:r>
            <a:r>
              <a:rPr lang="en-US" sz="3200" b="false" i="false" u="none" strike="noStrike" spc="-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200" b="false" i="false" u="none" strike="noStrike" spc="-400">
                <a:solidFill>
                  <a:srgbClr val="FFFFFF"/>
                </a:solidFill>
                <a:ea typeface="Pretendard Bold"/>
              </a:rPr>
              <a:t>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54300" y="8534400"/>
            <a:ext cx="34417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 spc="-400">
                <a:solidFill>
                  <a:srgbClr val="1D32BF"/>
                </a:solidFill>
                <a:ea typeface="Pretendard Bold"/>
              </a:rPr>
              <a:t>확장성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06600" y="2819400"/>
            <a:ext cx="71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1D32BF"/>
                </a:solidFill>
                <a:latin typeface="Pretendard Black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6600" y="5727700"/>
            <a:ext cx="71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1D32BF"/>
                </a:solidFill>
                <a:latin typeface="Pretendard Black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6600" y="8636000"/>
            <a:ext cx="71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1D32BF"/>
                </a:solidFill>
                <a:latin typeface="Pretendard Black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508500" y="4267200"/>
            <a:ext cx="71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Black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46600" y="7175500"/>
            <a:ext cx="711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Black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51600" y="5715000"/>
            <a:ext cx="7213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기존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모델에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비해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수월한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제약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조건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51600" y="8623300"/>
            <a:ext cx="7213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다양한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분야로의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확장</a:t>
            </a:r>
            <a:r>
              <a:rPr lang="en-US" sz="2300" b="false" i="false" u="none" strike="noStrike" spc="-300">
                <a:solidFill>
                  <a:srgbClr val="1D32B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1D32BF"/>
                </a:solidFill>
                <a:ea typeface="Pretendard Medium"/>
              </a:rPr>
              <a:t>가능성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45600" y="4267200"/>
            <a:ext cx="7213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단순한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모델로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적은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컴퓨팅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파워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사용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5600" y="7175500"/>
            <a:ext cx="7213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2D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키포인트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추출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성능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개선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시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,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실시간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분석에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대한</a:t>
            </a:r>
            <a:r>
              <a:rPr lang="en-US" sz="2300" b="false" i="false" u="none" strike="noStrike" spc="-3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300" b="false" i="false" u="none" strike="noStrike" spc="-300">
                <a:solidFill>
                  <a:srgbClr val="FFFFFF"/>
                </a:solidFill>
                <a:ea typeface="Pretendard Medium"/>
              </a:rPr>
              <a:t>가능성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9042400"/>
            <a:ext cx="16941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52600" y="3187700"/>
            <a:ext cx="147955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0" b="false" i="false" u="none" strike="noStrike" spc="-1400">
                <a:solidFill>
                  <a:srgbClr val="FFFFFF"/>
                </a:solidFill>
                <a:latin typeface="Pretendard Bold"/>
              </a:rPr>
              <a:t>Thank 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5700" y="2730500"/>
            <a:ext cx="13436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3D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키포인트와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각도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분석을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활용한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러닝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자세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추정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인공지능</a:t>
            </a:r>
            <a:r>
              <a:rPr lang="en-US" sz="3000" b="false" i="false" u="none" strike="noStrike" spc="-3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 spc="-300">
                <a:solidFill>
                  <a:srgbClr val="FFFFFF"/>
                </a:solidFill>
                <a:ea typeface="Pretendard Regular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42100" y="9220200"/>
            <a:ext cx="4991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2024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년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 2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학기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700" b="false" i="false" u="none" strike="noStrike" spc="-100">
                <a:solidFill>
                  <a:srgbClr val="FFFFFF"/>
                </a:solidFill>
                <a:ea typeface="Pretendard Medium"/>
              </a:rPr>
              <a:t>캡스톤디자인</a:t>
            </a:r>
            <a:r>
              <a:rPr lang="en-US" sz="2700" b="false" i="false" u="none" strike="noStrike" spc="-100">
                <a:solidFill>
                  <a:srgbClr val="FFFFFF"/>
                </a:solidFill>
                <a:latin typeface="Pretendard Medium"/>
              </a:rPr>
              <a:t>B(001)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65200" y="6781800"/>
            <a:ext cx="40132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FFFFFF"/>
                </a:solidFill>
                <a:ea typeface="Pretendard Regular"/>
              </a:rPr>
              <a:t>만든</a:t>
            </a:r>
            <a:r>
              <a:rPr lang="en-US" sz="2500" b="tru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19010744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신동훈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0" y="2628900"/>
            <a:ext cx="2654300" cy="2654300"/>
          </a:xfrm>
          <a:prstGeom prst="rect">
            <a:avLst/>
          </a:prstGeom>
          <a:effectLst>
            <a:outerShdw dir="2700000" dist="0" blurRad="175097">
              <a:srgbClr val="1D32B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09700" y="3073400"/>
            <a:ext cx="1600200" cy="1676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04500" y="5549900"/>
            <a:ext cx="2667000" cy="2667000"/>
          </a:xfrm>
          <a:prstGeom prst="rect">
            <a:avLst/>
          </a:prstGeom>
          <a:effectLst>
            <a:outerShdw dir="2700000" dist="0" blurRad="355051">
              <a:srgbClr val="1D32BF">
                <a:alpha val="5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87100" y="6032500"/>
            <a:ext cx="1600200" cy="1701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04500" y="2628900"/>
            <a:ext cx="2667000" cy="2667000"/>
          </a:xfrm>
          <a:prstGeom prst="rect">
            <a:avLst/>
          </a:prstGeom>
          <a:effectLst>
            <a:outerShdw dir="2700000" dist="0" blurRad="177525">
              <a:srgbClr val="1D32BF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60100" y="3213100"/>
            <a:ext cx="1981200" cy="1511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0" y="5524500"/>
            <a:ext cx="2654300" cy="2654300"/>
          </a:xfrm>
          <a:prstGeom prst="rect">
            <a:avLst/>
          </a:prstGeom>
          <a:effectLst>
            <a:outerShdw dir="2700000" dist="0" blurRad="350194">
              <a:srgbClr val="1D32BF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20800" y="6108700"/>
            <a:ext cx="1790700" cy="149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791200" y="5753100"/>
            <a:ext cx="7277100" cy="25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73100" y="393700"/>
            <a:ext cx="17094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배경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및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동기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43100" y="8610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러닝에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대한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관심도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증가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68000" y="8610600"/>
            <a:ext cx="55118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자세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교정의</a:t>
            </a:r>
            <a:r>
              <a:rPr lang="en-US" sz="3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1D32BF"/>
                </a:solidFill>
                <a:ea typeface="Pretendard Bold"/>
              </a:rPr>
              <a:t>필요성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7493000"/>
            <a:ext cx="79629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3100" y="2654300"/>
            <a:ext cx="8229600" cy="485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" y="1524000"/>
            <a:ext cx="16941800" cy="25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58900" y="31496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Pretendard Bold"/>
              </a:rPr>
              <a:t>↑13.6%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08300" y="34036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Pretendard Bold"/>
              </a:rPr>
              <a:t>↑9.8%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08500" y="41402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Pretendard Bold"/>
              </a:rPr>
              <a:t>↑36.6%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83300" y="56134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Pretendard Bold"/>
              </a:rPr>
              <a:t>↑24.1%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70800" y="6121400"/>
            <a:ext cx="11684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0000"/>
                </a:solidFill>
                <a:latin typeface="Pretendard Bold"/>
              </a:rPr>
              <a:t>↑11.5%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7700" y="2120900"/>
            <a:ext cx="7124700" cy="7277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99100" y="5753100"/>
            <a:ext cx="72771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11200" y="4318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기존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방법의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한계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2400300"/>
            <a:ext cx="1473200" cy="670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3100" y="1524000"/>
            <a:ext cx="169418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778000" y="27178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앱</a:t>
            </a:r>
            <a:r>
              <a:rPr lang="en-US" sz="2900" b="tru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사용시</a:t>
            </a:r>
            <a:r>
              <a:rPr lang="en-US" sz="2900" b="tru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주의점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8000" y="3225800"/>
            <a:ext cx="7594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  1.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운동자세분석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서비스를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사용할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관절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카메라쪽으로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보여주세요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2209800" y="4254500"/>
            <a:ext cx="30226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주의사항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9800" y="4826000"/>
            <a:ext cx="69850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  1.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왼쪽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바라보고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운동을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시작합니다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2336800" y="5880100"/>
            <a:ext cx="4305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운동분류</a:t>
            </a:r>
            <a:r>
              <a:rPr lang="en-US" sz="2900" b="true" i="false" u="none" strike="noStrike">
                <a:solidFill>
                  <a:srgbClr val="1D32BF"/>
                </a:solidFill>
                <a:latin typeface="Pretendard SemiBold"/>
              </a:rPr>
              <a:t> </a:t>
            </a:r>
            <a:r>
              <a:rPr lang="ko-KR" sz="2900" b="true" i="false" u="none" strike="noStrike">
                <a:solidFill>
                  <a:srgbClr val="1D32BF"/>
                </a:solidFill>
                <a:ea typeface="Pretendard SemiBold"/>
              </a:rPr>
              <a:t>성능향상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6800" y="6451600"/>
            <a:ext cx="67437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문제발견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상황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: AIHUB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데이터셋에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방향이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측면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사선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정면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등으로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구분되어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있음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영향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분류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인식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성능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저하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778000" y="7823200"/>
            <a:ext cx="4305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1D32BF"/>
                </a:solidFill>
                <a:latin typeface="Pretendard SemiBold"/>
              </a:rPr>
              <a:t>Do not 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8000" y="8420100"/>
            <a:ext cx="6743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- Do not follow the person with the phone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- Do not film the person from the 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back or front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93700" y="-101600"/>
            <a:ext cx="18923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48000" y="4610100"/>
            <a:ext cx="12192000" cy="889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3D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기반의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러닝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자세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교정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 AI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를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FFFFFF"/>
                </a:solidFill>
                <a:ea typeface="Pretendard Bold"/>
              </a:rPr>
              <a:t>만들자</a:t>
            </a:r>
            <a:r>
              <a:rPr lang="en-US" sz="5000" b="false" i="false" u="none" strike="noStrike">
                <a:solidFill>
                  <a:srgbClr val="FFFFFF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03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889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3063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각도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기반의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자세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63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3D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키포인트로부터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관절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사이의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각도를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계산하고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사용해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자세를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추정합니다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3162300"/>
            <a:ext cx="6172200" cy="397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57900" y="2501900"/>
            <a:ext cx="6172200" cy="529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57900" y="2298700"/>
            <a:ext cx="6172200" cy="5676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955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6637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2D keypoint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추출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37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Detectron2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영상에서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2D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2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나타냅니다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69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676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69850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3D keypoint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850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VideoPose3D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2D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3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재구성합니다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기본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구조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03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889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3063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각도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기반의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자세</a:t>
            </a: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63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3D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키포인트로부터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관절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사이의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각도를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계산하고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사용해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자세를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추정합니다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3162300"/>
            <a:ext cx="6172200" cy="397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57900" y="2501900"/>
            <a:ext cx="6172200" cy="529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57900" y="2298700"/>
            <a:ext cx="6172200" cy="5676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78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6637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2D keypoint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37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Detectron2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영상에서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2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나타냅니다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69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676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69850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3D keypoint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추출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850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VideoPose3D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2D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3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재구성합니다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기본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구조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03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889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3063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각도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기반의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자세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추론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063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3D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키포인트로부터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관절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사이의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각도를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계산하고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사용해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자세를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Regular"/>
              </a:rPr>
              <a:t>추정합니다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6637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2D keypoint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37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Detectron2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영상에서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이를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2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나타냅니다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69100" y="2273300"/>
            <a:ext cx="4737100" cy="7327900"/>
          </a:xfrm>
          <a:prstGeom prst="rect">
            <a:avLst/>
          </a:prstGeom>
          <a:effectLst>
            <a:outerShdw dir="2700000" dist="218703" blurRad="223625">
              <a:srgbClr val="1D32BF">
                <a:alpha val="25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67600" y="2654300"/>
            <a:ext cx="3340100" cy="3340100"/>
          </a:xfrm>
          <a:prstGeom prst="rect">
            <a:avLst/>
          </a:prstGeom>
          <a:effectLst>
            <a:outerShdw dir="2700000" dist="231519" blurRad="83533">
              <a:srgbClr val="000000">
                <a:alpha val="5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6985000" y="6578600"/>
            <a:ext cx="4318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en-US" sz="2500" b="false" i="false" u="none" strike="noStrike">
                <a:solidFill>
                  <a:srgbClr val="1D32BF"/>
                </a:solidFill>
                <a:latin typeface="Pretendard Bold"/>
              </a:rPr>
              <a:t>3D keypoint </a:t>
            </a:r>
            <a:r>
              <a:rPr lang="ko-KR" sz="2500" b="false" i="false" u="none" strike="noStrike">
                <a:solidFill>
                  <a:srgbClr val="1D32BF"/>
                </a:solidFill>
                <a:ea typeface="Pretendard Bold"/>
              </a:rPr>
              <a:t>추출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5000" y="7239000"/>
            <a:ext cx="43053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VideoPose3D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사용하여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2D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키포인트를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3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차원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좌표로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추론하고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87878"/>
                </a:solidFill>
                <a:ea typeface="Pretendard Regular"/>
              </a:rPr>
              <a:t>재구성합니다</a:t>
            </a:r>
            <a:r>
              <a:rPr lang="en-US" sz="22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기본</a:t>
            </a:r>
            <a:r>
              <a:rPr lang="en-US" sz="6000" b="false" i="false" u="none" strike="noStrike" spc="-600">
                <a:solidFill>
                  <a:srgbClr val="1D32BF"/>
                </a:solidFill>
                <a:latin typeface="Pretendard Bold"/>
              </a:rPr>
              <a:t> </a:t>
            </a: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구조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1587500"/>
            <a:ext cx="16941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46600" y="4648200"/>
            <a:ext cx="5308600" cy="459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2800" y="2387600"/>
            <a:ext cx="5308600" cy="459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3900" y="482600"/>
            <a:ext cx="17056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 spc="-600">
                <a:solidFill>
                  <a:srgbClr val="1D32BF"/>
                </a:solidFill>
                <a:ea typeface="Pretendard Bold"/>
              </a:rPr>
              <a:t>클래스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70400" y="92075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앞으로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기울어짐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43900" y="69469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뒤로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기울어짐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8200" y="92202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넓은</a:t>
            </a:r>
            <a:r>
              <a:rPr lang="en-US" sz="22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Pretendard Bold"/>
              </a:rPr>
              <a:t>보폭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06300" y="4660900"/>
            <a:ext cx="5308600" cy="459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2387600"/>
            <a:ext cx="5308600" cy="4597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96900" y="6946900"/>
            <a:ext cx="5473700" cy="39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1220"/>
              </a:lnSpc>
            </a:pPr>
            <a:r>
              <a:rPr lang="ko-KR" sz="2200" b="false" i="false" u="none" strike="noStrike">
                <a:solidFill>
                  <a:srgbClr val="7DB249"/>
                </a:solidFill>
                <a:ea typeface="Pretendard Bold"/>
              </a:rPr>
              <a:t>올바른</a:t>
            </a:r>
            <a:r>
              <a:rPr lang="en-US" sz="2200" b="false" i="false" u="none" strike="noStrike">
                <a:solidFill>
                  <a:srgbClr val="7DB24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7DB249"/>
                </a:solidFill>
                <a:ea typeface="Pretendard Bold"/>
              </a:rPr>
              <a:t>자세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